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62" r:id="rId4"/>
    <p:sldId id="263" r:id="rId5"/>
    <p:sldId id="259" r:id="rId6"/>
    <p:sldId id="260" r:id="rId7"/>
    <p:sldId id="264" r:id="rId8"/>
    <p:sldId id="261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3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C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2" autoAdjust="0"/>
    <p:restoredTop sz="94660"/>
  </p:normalViewPr>
  <p:slideViewPr>
    <p:cSldViewPr snapToGrid="0">
      <p:cViewPr>
        <p:scale>
          <a:sx n="66" d="100"/>
          <a:sy n="66" d="100"/>
        </p:scale>
        <p:origin x="7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E521E-B24B-4BAD-939B-BB4DC8758A9C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3C6C4-81A6-4DE7-9D6A-CFE7E4162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72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FF9F0A-450D-40FB-95EC-55C8BACD2F0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50956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B44538-8767-4494-9E94-CAFED446DA8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59848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1A11-393E-4BFD-9D6B-7CBF6830D24F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6E2-E516-4494-A82E-087C0EA9B8D3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5562-8E1C-40B8-A3FC-1C9DC6FCD6EE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12DE-CCF3-4B04-927B-B17CAB03C9AC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6A7C2-4A29-441B-B882-68B591473973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264-506D-41B5-9A61-B8A06599548E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4457-57BE-4FF2-802E-619894081DCF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1D352-FDF9-4D8E-A69B-8ADCE3D00FD2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3381-2ECF-4F8C-A1CE-5837C6291795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B4B9-04F9-4C0D-A586-766589C6176C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A2D9-91A7-431A-B7B0-FB9F604373D1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DD46-06A5-472D-A656-B28D760A02BB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2671-905C-4B7B-B9CE-3177F1943749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2972C063-0B48-477E-9F49-7D385AE7FE24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428337C-D830-4D08-9835-F80BBBA23D74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hyperlink" Target="https://to51.minjust.ru/ru/node/394927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4.jpeg"/><Relationship Id="rId4" Type="http://schemas.openxmlformats.org/officeDocument/2006/relationships/image" Target="../media/image25.png"/><Relationship Id="rId9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600" dirty="0"/>
              <a:t>Муниципалитет и НКО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пространство взаимодействия и меры поддержки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41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0"/>
          <a:stretch/>
        </p:blipFill>
        <p:spPr>
          <a:xfrm>
            <a:off x="1158320" y="204780"/>
            <a:ext cx="9803867" cy="652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8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990" y="948425"/>
            <a:ext cx="10561418" cy="1468800"/>
          </a:xfrm>
        </p:spPr>
        <p:txBody>
          <a:bodyPr/>
          <a:lstStyle/>
          <a:p>
            <a:pPr algn="ctr"/>
            <a:r>
              <a:rPr lang="ru-RU" dirty="0"/>
              <a:t>УЧАСТИЕ НКО</a:t>
            </a:r>
            <a:br>
              <a:rPr lang="ru-RU" dirty="0"/>
            </a:br>
            <a:r>
              <a:rPr lang="ru-RU" dirty="0"/>
              <a:t>В ОКАЗАНИИ УСЛУГ</a:t>
            </a:r>
            <a:br>
              <a:rPr lang="ru-RU" dirty="0"/>
            </a:br>
            <a:r>
              <a:rPr lang="ru-RU" dirty="0"/>
              <a:t>В СОЦИАЛЬНОЙ СФЕРЕ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6515" y="5727232"/>
            <a:ext cx="10561418" cy="433955"/>
          </a:xfrm>
        </p:spPr>
        <p:txBody>
          <a:bodyPr/>
          <a:lstStyle/>
          <a:p>
            <a:r>
              <a:rPr lang="ru-RU" sz="2000" dirty="0" smtClean="0"/>
              <a:t>Ноябрь 2019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96733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/>
              <a:t>Специальный доклад</a:t>
            </a:r>
          </a:p>
          <a:p>
            <a:pPr algn="ctr"/>
            <a:r>
              <a:rPr lang="ru-RU" sz="3600" b="1" dirty="0"/>
              <a:t>Общественной палаты</a:t>
            </a:r>
          </a:p>
          <a:p>
            <a:pPr algn="ctr"/>
            <a:r>
              <a:rPr lang="ru-RU" sz="3600" b="1" dirty="0"/>
              <a:t>Российской Федерации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15" y="4855254"/>
            <a:ext cx="7340837" cy="174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857" y="139161"/>
            <a:ext cx="9332058" cy="65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2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/>
              <a:t>НП «КУЛЬТУРА»</a:t>
            </a:r>
            <a:endParaRPr lang="ru-RU" sz="5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7785"/>
          <a:stretch/>
        </p:blipFill>
        <p:spPr>
          <a:xfrm>
            <a:off x="168218" y="2816324"/>
            <a:ext cx="5836367" cy="33673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985" y="2751137"/>
            <a:ext cx="6137264" cy="3464725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495" y="201941"/>
            <a:ext cx="3144761" cy="235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0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138" y="-105145"/>
            <a:ext cx="10571998" cy="970450"/>
          </a:xfrm>
        </p:spPr>
        <p:txBody>
          <a:bodyPr/>
          <a:lstStyle/>
          <a:p>
            <a:r>
              <a:rPr lang="ru-RU" dirty="0"/>
              <a:t>НП «ОБРАЗОВАНИЕ»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0642" y="842635"/>
            <a:ext cx="4704214" cy="3938133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50" y="2222500"/>
            <a:ext cx="3638550" cy="363855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857" y="842635"/>
            <a:ext cx="6447142" cy="59129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2" y="4920343"/>
            <a:ext cx="1835278" cy="183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НП «ЗДРАВООХРАНЕНИЕ»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8018" y="1592752"/>
            <a:ext cx="6022616" cy="512736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33" y="2436830"/>
            <a:ext cx="3969657" cy="39696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829" y="185228"/>
            <a:ext cx="4604544" cy="109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2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62" y="318066"/>
            <a:ext cx="10185295" cy="620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1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Положительный опыт взаимодействия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338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b="1" dirty="0" smtClean="0"/>
              <a:t>1. Тамбовская область</a:t>
            </a:r>
          </a:p>
          <a:p>
            <a:pPr indent="557213">
              <a:buFont typeface="Wingdings" panose="05000000000000000000" pitchFamily="2" charset="2"/>
              <a:buChar char="Ø"/>
            </a:pPr>
            <a:r>
              <a:rPr lang="ru-RU" sz="1900" dirty="0" smtClean="0"/>
              <a:t>Аутсорсинг услуг</a:t>
            </a:r>
          </a:p>
          <a:p>
            <a:pPr indent="557213">
              <a:buFont typeface="Wingdings" panose="05000000000000000000" pitchFamily="2" charset="2"/>
              <a:buChar char="Ø"/>
            </a:pPr>
            <a:r>
              <a:rPr lang="ru-RU" sz="1900" dirty="0" smtClean="0"/>
              <a:t>Летний отдых и оздоровление детей</a:t>
            </a:r>
          </a:p>
          <a:p>
            <a:pPr indent="557213">
              <a:buFont typeface="Wingdings" panose="05000000000000000000" pitchFamily="2" charset="2"/>
              <a:buChar char="Ø"/>
            </a:pPr>
            <a:r>
              <a:rPr lang="ru-RU" sz="1900" dirty="0" smtClean="0"/>
              <a:t>Культурные проекты</a:t>
            </a:r>
          </a:p>
          <a:p>
            <a:pPr marL="0" indent="0">
              <a:buNone/>
            </a:pPr>
            <a:r>
              <a:rPr lang="ru-RU" sz="1900" b="1" dirty="0" smtClean="0"/>
              <a:t>2. Тюменская область</a:t>
            </a:r>
          </a:p>
          <a:p>
            <a:pPr indent="557213">
              <a:buFont typeface="Wingdings" panose="05000000000000000000" pitchFamily="2" charset="2"/>
              <a:buChar char="Ø"/>
            </a:pPr>
            <a:r>
              <a:rPr lang="ru-RU" sz="1900" dirty="0" smtClean="0"/>
              <a:t>Пилотный проект Приходи и работай</a:t>
            </a:r>
            <a:endParaRPr lang="ru-RU" sz="1900" dirty="0"/>
          </a:p>
          <a:p>
            <a:pPr marL="0" indent="0">
              <a:buNone/>
            </a:pPr>
            <a:r>
              <a:rPr lang="ru-RU" sz="1900" b="1" dirty="0" smtClean="0"/>
              <a:t>3. Ханты-Мансийский автономный округ</a:t>
            </a:r>
          </a:p>
          <a:p>
            <a:pPr indent="557213">
              <a:buFont typeface="Wingdings" panose="05000000000000000000" pitchFamily="2" charset="2"/>
              <a:buChar char="Ø"/>
            </a:pPr>
            <a:r>
              <a:rPr lang="ru-RU" sz="1900" dirty="0" smtClean="0"/>
              <a:t>Комплексная модель развития</a:t>
            </a:r>
            <a:endParaRPr lang="ru-RU" sz="1900" dirty="0"/>
          </a:p>
          <a:p>
            <a:pPr indent="557213">
              <a:buFont typeface="Wingdings" panose="05000000000000000000" pitchFamily="2" charset="2"/>
              <a:buChar char="Ø"/>
            </a:pPr>
            <a:r>
              <a:rPr lang="ru-RU" sz="1900" dirty="0" smtClean="0"/>
              <a:t>6 услуг</a:t>
            </a:r>
            <a:endParaRPr lang="ru-RU" sz="1900" dirty="0"/>
          </a:p>
          <a:p>
            <a:pPr indent="557213">
              <a:buFont typeface="Wingdings" panose="05000000000000000000" pitchFamily="2" charset="2"/>
              <a:buChar char="Ø"/>
            </a:pPr>
            <a:r>
              <a:rPr lang="ru-RU" sz="1900" dirty="0" smtClean="0"/>
              <a:t>Школа социального предпринимательства</a:t>
            </a:r>
            <a:endParaRPr lang="ru-RU" sz="1900" b="1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0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46" y="595085"/>
            <a:ext cx="11157684" cy="564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0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презентации\2014\Новый рисунок (7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20" y="267757"/>
            <a:ext cx="8969406" cy="515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6"/>
          <p:cNvSpPr txBox="1">
            <a:spLocks noChangeArrowheads="1"/>
          </p:cNvSpPr>
          <p:nvPr/>
        </p:nvSpPr>
        <p:spPr bwMode="auto">
          <a:xfrm>
            <a:off x="1809720" y="2571745"/>
            <a:ext cx="86439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Century Gothic" pitchFamily="34" charset="0"/>
              </a:rPr>
              <a:t>Как получить статус социально ориентированной некоммерческой организации – исполнителя общественно полезных услуг</a:t>
            </a:r>
            <a:endParaRPr lang="ru-RU" sz="2400" b="1" dirty="0">
              <a:latin typeface="Century Gothic" pitchFamily="34" charset="0"/>
            </a:endParaRPr>
          </a:p>
        </p:txBody>
      </p:sp>
      <p:sp>
        <p:nvSpPr>
          <p:cNvPr id="2052" name="TextBox 9"/>
          <p:cNvSpPr txBox="1">
            <a:spLocks noChangeArrowheads="1"/>
          </p:cNvSpPr>
          <p:nvPr/>
        </p:nvSpPr>
        <p:spPr bwMode="auto">
          <a:xfrm>
            <a:off x="7881938" y="1500189"/>
            <a:ext cx="2571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dirty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2053" name="TextBox 12"/>
          <p:cNvSpPr txBox="1">
            <a:spLocks noChangeArrowheads="1"/>
          </p:cNvSpPr>
          <p:nvPr/>
        </p:nvSpPr>
        <p:spPr bwMode="auto">
          <a:xfrm>
            <a:off x="3381375" y="142875"/>
            <a:ext cx="5429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ru-RU" sz="1600" dirty="0">
              <a:latin typeface="Calibri" pitchFamily="34" charset="0"/>
            </a:endParaRPr>
          </a:p>
        </p:txBody>
      </p:sp>
      <p:sp>
        <p:nvSpPr>
          <p:cNvPr id="2054" name="TextBox 13"/>
          <p:cNvSpPr txBox="1">
            <a:spLocks noChangeArrowheads="1"/>
          </p:cNvSpPr>
          <p:nvPr/>
        </p:nvSpPr>
        <p:spPr bwMode="auto">
          <a:xfrm>
            <a:off x="1523969" y="5572141"/>
            <a:ext cx="4643437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dirty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Начальник управления прогнозирования и анализа развития муниципальных образований, социальной сферы и потребительского рынка</a:t>
            </a:r>
          </a:p>
          <a:p>
            <a:endParaRPr lang="ru-RU" sz="1300" dirty="0"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ru-RU" sz="600" dirty="0"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20000"/>
              </a:spcBef>
            </a:pPr>
            <a:r>
              <a:rPr lang="ru-RU" sz="1300" dirty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Н.Ю. Иванова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0564" y="5418138"/>
            <a:ext cx="235743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TextBox 8"/>
          <p:cNvSpPr txBox="1">
            <a:spLocks noChangeArrowheads="1"/>
          </p:cNvSpPr>
          <p:nvPr/>
        </p:nvSpPr>
        <p:spPr bwMode="auto">
          <a:xfrm>
            <a:off x="7953376" y="1357313"/>
            <a:ext cx="2428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300" dirty="0">
                <a:latin typeface="Century Gothic" pitchFamily="34" charset="0"/>
              </a:rPr>
              <a:t>14.03.2019, </a:t>
            </a:r>
            <a:r>
              <a:rPr lang="ru-RU" sz="1300" dirty="0">
                <a:latin typeface="Century Gothic" pitchFamily="34" charset="0"/>
              </a:rPr>
              <a:t>г. Мурманск</a:t>
            </a:r>
          </a:p>
        </p:txBody>
      </p:sp>
    </p:spTree>
    <p:extLst>
      <p:ext uri="{BB962C8B-B14F-4D97-AF65-F5344CB8AC3E}">
        <p14:creationId xmlns:p14="http://schemas.microsoft.com/office/powerpoint/2010/main" val="33299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000" y="719200"/>
            <a:ext cx="10571998" cy="970450"/>
          </a:xfrm>
        </p:spPr>
        <p:txBody>
          <a:bodyPr/>
          <a:lstStyle/>
          <a:p>
            <a:pPr algn="ctr"/>
            <a:r>
              <a:rPr lang="ru-RU" sz="5400" dirty="0" smtClean="0"/>
              <a:t>ДАВАЙТЕ ПРОЯСНИМ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3200" dirty="0" smtClean="0"/>
              <a:t>НКО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3" y="2751138"/>
            <a:ext cx="5183186" cy="310991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3200" dirty="0" smtClean="0"/>
              <a:t>Муниципалитет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50" y="2751138"/>
            <a:ext cx="4146549" cy="3109912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999" y="1996570"/>
            <a:ext cx="3000000" cy="4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6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6596066" y="3714752"/>
            <a:ext cx="3929090" cy="3143248"/>
          </a:xfrm>
          <a:prstGeom prst="rect">
            <a:avLst/>
          </a:prstGeom>
          <a:solidFill>
            <a:srgbClr val="DD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anchor="ctr"/>
          <a:lstStyle/>
          <a:p>
            <a:pPr algn="just">
              <a:buFont typeface="Wingdings" pitchFamily="2" charset="2"/>
              <a:buChar char="ü"/>
              <a:defRPr/>
            </a:pPr>
            <a:endParaRPr lang="ru-RU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endParaRPr lang="ru-RU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10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заключение о соответствии качества оказываемых организацией общественно полезных услуг установленным критериям, выданное ИОГВ Мурманской области;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ru-RU" sz="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10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справка об исполнении НП обязанности по уплате налогов, сборов, пеней, штрафов, процентов, выданная налоговым органом, подтверждающая отсутствие задолженности;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ru-RU" sz="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10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справка о состоянии расчетов по страховым взносам, пеням и штрафам, выданная органом контроля за уплатой страховых взносов, подтверждающая отсутствие задолженности.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Скачать форму заявления на сайте Управления Минюста:</a:t>
            </a:r>
          </a:p>
          <a:p>
            <a:pPr>
              <a:defRPr/>
            </a:pPr>
            <a:r>
              <a:rPr lang="en-US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3"/>
              </a:rPr>
              <a:t>https://to51.minjust.ru/ru/node/394927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5781" t="38204" r="25000" b="8447"/>
          <a:stretch>
            <a:fillRect/>
          </a:stretch>
        </p:blipFill>
        <p:spPr bwMode="auto">
          <a:xfrm>
            <a:off x="2095472" y="2428868"/>
            <a:ext cx="4429156" cy="384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Прямоугольник 46"/>
          <p:cNvSpPr/>
          <p:nvPr/>
        </p:nvSpPr>
        <p:spPr>
          <a:xfrm>
            <a:off x="1524001" y="1000108"/>
            <a:ext cx="539553" cy="5786478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524000" y="2"/>
            <a:ext cx="9144000" cy="142851"/>
          </a:xfrm>
          <a:prstGeom prst="rect">
            <a:avLst/>
          </a:prstGeom>
          <a:solidFill>
            <a:srgbClr val="D7D7D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524000" y="117202"/>
            <a:ext cx="7956376" cy="5257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ДОКУМЕНТЫ НЕОБХОДИМЫЕ ДЛЯ ПРИЗНАНИЯ СО НКО</a:t>
            </a:r>
          </a:p>
          <a:p>
            <a:pPr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ИСПОЛНИТЕЛЕМ ОБЩЕСТВЕННО ПОЛЕЗНЫХ УСЛУГ</a:t>
            </a:r>
          </a:p>
        </p:txBody>
      </p:sp>
      <p:pic>
        <p:nvPicPr>
          <p:cNvPr id="3083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53564" y="1"/>
            <a:ext cx="1214437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4" name="AutoShape 4" descr="https://im-tub-ap-ru.yandex.net/pic/b11eeb27a30d39ec29e99adb21be4f81/www.novini.bg/uploads/news_pictures/2012-39/orig/bylgari-snabdqvali-s-falshivi-pasporti-teroristi-ot-djamaat-shariat-96218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3085" name="AutoShape 6" descr="https://im-tub-ap-ru.yandex.net/pic/b11eeb27a30d39ec29e99adb21be4f81/www.novini.bg/uploads/news_pictures/2012-39/orig/bylgari-snabdqvali-s-falshivi-pasporti-teroristi-ot-djamaat-shariat-96218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3086" name="AutoShape 8" descr="https://im-tub-ap-ru.yandex.net/pic/3e720950600e8c9ecacb60058973f6b7/www.samaragid.ru/image/1331740325_38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3087" name="AutoShape 10" descr="https://im-tub-ap-ru.yandex.net/pic/9022acdaa68907382ab13d1c3b91aa92/globalservis59.ru/images/2093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3088" name="AutoShape 12" descr="https://im-tub-ap-ru.yandex.net/pic/9022acdaa68907382ab13d1c3b91aa92/globalservis59.ru/images/2093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3089" name="AutoShape 15" descr="https://im-tub-ap-ru.yandex.net/pic/6011996b40edf990ba004b62700b09a8/ufa.rujazi.com/images/classified/603577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3090" name="AutoShape 2" descr="https://im-tub-ap-ru.yandex.net/pic/e3243ccfada9dd659551d9d2e0445183/registracij-ooo.ru/wp-content/uploads/2012/10/Nalogi-300x219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060512" y="3714755"/>
            <a:ext cx="3892550" cy="671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524000" y="6812306"/>
            <a:ext cx="9144000" cy="457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 rot="10800000" flipV="1">
            <a:off x="1523991" y="714358"/>
            <a:ext cx="9144001" cy="1785949"/>
          </a:xfrm>
          <a:prstGeom prst="rect">
            <a:avLst/>
          </a:prstGeom>
          <a:solidFill>
            <a:srgbClr val="DD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Решения о признании региональных организаций исполнителями общественно полезных услуг принимает:</a:t>
            </a:r>
          </a:p>
          <a:p>
            <a:pPr algn="ctr">
              <a:defRPr/>
            </a:pPr>
            <a:r>
              <a:rPr lang="ru-RU" sz="1600" b="1" u="sng" dirty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Управление министерства юстиции Российской Федерации</a:t>
            </a:r>
          </a:p>
          <a:p>
            <a:pPr algn="ctr">
              <a:defRPr/>
            </a:pPr>
            <a:r>
              <a:rPr lang="ru-RU" sz="1600" b="1" u="sng" dirty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по Мурманской области</a:t>
            </a:r>
          </a:p>
          <a:p>
            <a:pPr algn="ctr">
              <a:defRPr/>
            </a:pPr>
            <a:endParaRPr lang="ru-RU" sz="1600" b="1" dirty="0">
              <a:solidFill>
                <a:schemeClr val="tx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ctr">
              <a:defRPr/>
            </a:pPr>
            <a:endParaRPr lang="ru-RU" sz="1600" b="1" dirty="0">
              <a:solidFill>
                <a:schemeClr val="tx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ctr">
              <a:defRPr/>
            </a:pPr>
            <a:endParaRPr lang="ru-RU" sz="1600" b="1" dirty="0">
              <a:solidFill>
                <a:schemeClr val="tx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grpSp>
        <p:nvGrpSpPr>
          <p:cNvPr id="3106" name="Группа 68"/>
          <p:cNvGrpSpPr>
            <a:grpSpLocks/>
          </p:cNvGrpSpPr>
          <p:nvPr/>
        </p:nvGrpSpPr>
        <p:grpSpPr bwMode="auto">
          <a:xfrm>
            <a:off x="10239376" y="6500814"/>
            <a:ext cx="500063" cy="307975"/>
            <a:chOff x="8643966" y="6478809"/>
            <a:chExt cx="500066" cy="307777"/>
          </a:xfrm>
        </p:grpSpPr>
        <p:sp>
          <p:nvSpPr>
            <p:cNvPr id="77" name="Овал 76"/>
            <p:cNvSpPr/>
            <p:nvPr/>
          </p:nvSpPr>
          <p:spPr>
            <a:xfrm>
              <a:off x="8643966" y="6481982"/>
              <a:ext cx="428628" cy="28556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118" name="TextBox 28"/>
            <p:cNvSpPr txBox="1">
              <a:spLocks noChangeArrowheads="1"/>
            </p:cNvSpPr>
            <p:nvPr/>
          </p:nvSpPr>
          <p:spPr bwMode="auto">
            <a:xfrm>
              <a:off x="8715407" y="6478809"/>
              <a:ext cx="4286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 dirty="0">
                  <a:ea typeface="Arial Unicode MS" pitchFamily="34" charset="-128"/>
                  <a:cs typeface="Arial Unicode MS" pitchFamily="34" charset="-128"/>
                </a:rPr>
                <a:t>3</a:t>
              </a:r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1666844" y="2428868"/>
            <a:ext cx="8858312" cy="71438"/>
          </a:xfrm>
          <a:prstGeom prst="rect">
            <a:avLst/>
          </a:prstGeom>
          <a:solidFill>
            <a:srgbClr val="D7D7D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dirty="0"/>
          </a:p>
        </p:txBody>
      </p:sp>
      <p:pic>
        <p:nvPicPr>
          <p:cNvPr id="41" name="Рисунок 40" descr="часы прием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95934" y="1643050"/>
            <a:ext cx="785818" cy="785818"/>
          </a:xfrm>
          <a:prstGeom prst="rect">
            <a:avLst/>
          </a:prstGeom>
        </p:spPr>
      </p:pic>
      <p:pic>
        <p:nvPicPr>
          <p:cNvPr id="44" name="Рисунок 43" descr="список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95406" y="2500306"/>
            <a:ext cx="869400" cy="1047470"/>
          </a:xfrm>
          <a:prstGeom prst="rect">
            <a:avLst/>
          </a:prstGeom>
        </p:spPr>
      </p:pic>
      <p:sp>
        <p:nvSpPr>
          <p:cNvPr id="46" name="Скругленный прямоугольник 45"/>
          <p:cNvSpPr/>
          <p:nvPr/>
        </p:nvSpPr>
        <p:spPr>
          <a:xfrm>
            <a:off x="1881158" y="1643050"/>
            <a:ext cx="3500462" cy="642942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г. Мурманск, ул. Коминтерна, дом 7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тел. приемной: 8 (8152) 55-74-45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тел. отдела по работе с НКО: (8152) 55-74-48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667504" y="1643050"/>
            <a:ext cx="3214710" cy="642942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i="1" u="sng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часы приема: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ru-RU" sz="1100" i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пн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, ср: 14:00 – 17:00,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                              </a:t>
            </a:r>
            <a:r>
              <a:rPr lang="ru-RU" sz="1100" i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вт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ru-RU" sz="1100" i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чт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ru-RU" sz="1100" i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пт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 09:00 – 12:00</a:t>
            </a: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4" name="Picture 8" descr="C:\Users\bryzgalova\Desktop\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67438" y="2573582"/>
            <a:ext cx="428628" cy="426791"/>
          </a:xfrm>
          <a:prstGeom prst="rect">
            <a:avLst/>
          </a:prstGeom>
          <a:noFill/>
        </p:spPr>
      </p:pic>
      <p:sp>
        <p:nvSpPr>
          <p:cNvPr id="58" name="Скругленный прямоугольник 57"/>
          <p:cNvSpPr/>
          <p:nvPr/>
        </p:nvSpPr>
        <p:spPr>
          <a:xfrm>
            <a:off x="7453322" y="3786190"/>
            <a:ext cx="2428892" cy="285752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 заявлению прилагаются: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64" name="Рисунок 63" descr="паипиав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81818" y="3643314"/>
            <a:ext cx="428628" cy="428628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6596066" y="2643182"/>
            <a:ext cx="3929090" cy="1000132"/>
          </a:xfrm>
          <a:prstGeom prst="rect">
            <a:avLst/>
          </a:prstGeom>
          <a:solidFill>
            <a:srgbClr val="FFFFFF">
              <a:alpha val="50196"/>
            </a:srgb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72000" bIns="36000" anchor="ctr"/>
          <a:lstStyle/>
          <a:p>
            <a:pPr algn="ctr">
              <a:defRPr/>
            </a:pPr>
            <a:r>
              <a:rPr lang="ru-RU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Наименования общественно полезных услуг указываются в заявлении в соответствии с перечнем общественно полезных услуг, утвержденным постановлением Правительства РФ от 27.10.2016 № 1096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095504" y="6286522"/>
            <a:ext cx="4500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i="1" dirty="0"/>
              <a:t>Заполняется по форме согласно приложению № 1 постановления Правительства РФ от 26.01.2017 № 89 О реестре некоммерческих организаций – исполнителей общественно полезных услуг»</a:t>
            </a:r>
          </a:p>
          <a:p>
            <a:endParaRPr lang="ru-RU" sz="900" i="1" dirty="0"/>
          </a:p>
        </p:txBody>
      </p:sp>
    </p:spTree>
    <p:extLst>
      <p:ext uri="{BB962C8B-B14F-4D97-AF65-F5344CB8AC3E}">
        <p14:creationId xmlns:p14="http://schemas.microsoft.com/office/powerpoint/2010/main" val="1542805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" descr="C:\Users\bryzgalova\Desktop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9816" y="3717033"/>
            <a:ext cx="428628" cy="426791"/>
          </a:xfrm>
          <a:prstGeom prst="rect">
            <a:avLst/>
          </a:prstGeom>
          <a:noFill/>
        </p:spPr>
      </p:pic>
      <p:pic>
        <p:nvPicPr>
          <p:cNvPr id="45" name="Picture 8" descr="C:\Users\bryzgalova\Desktop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1268761"/>
            <a:ext cx="428628" cy="426791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524000" y="2"/>
            <a:ext cx="9144000" cy="142851"/>
          </a:xfrm>
          <a:prstGeom prst="rect">
            <a:avLst/>
          </a:prstGeom>
          <a:solidFill>
            <a:srgbClr val="D7D7D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24000" y="142852"/>
            <a:ext cx="9144000" cy="5000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tIns="36000" rIns="36000" bIns="36000" anchor="ctr"/>
          <a:lstStyle/>
          <a:p>
            <a:pPr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ДОПОЛНИТЕЛЬНЫЕ МЕРЫ ПОДДЕРЖКИ СО НКО – ИСПОЛНИТЕЛЕЙ</a:t>
            </a:r>
          </a:p>
          <a:p>
            <a:pPr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ОБЩЕСТВЕННО ПОЛЕЗНЫХ УСЛУГ: ЛЬГОТЫ И ПРЕФЕРЕНЦИИ</a:t>
            </a:r>
          </a:p>
        </p:txBody>
      </p:sp>
      <p:sp>
        <p:nvSpPr>
          <p:cNvPr id="66" name="TextBox 9"/>
          <p:cNvSpPr txBox="1">
            <a:spLocks noChangeArrowheads="1"/>
          </p:cNvSpPr>
          <p:nvPr/>
        </p:nvSpPr>
        <p:spPr bwMode="auto">
          <a:xfrm>
            <a:off x="10091780" y="6453336"/>
            <a:ext cx="4687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18</a:t>
            </a:r>
            <a:endParaRPr lang="ru-RU" sz="16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32" name="Picture 2" descr="C:\Documents and Settings\yuriryab\Рабочий стол\Шаблон-Мурманск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98014" y="1"/>
            <a:ext cx="116998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AutoShape 6" descr="https://egov.astrobl.ru/sites/egov.astrobl.ru/files/tehnopark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AutoShape 58" descr="Частный детский сад mosgordeti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9" name="AutoShape 2" descr="Частный детский сад mosgordeti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0" name="AutoShape 2" descr="Xss на сайте как взломать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1" name="AutoShape 2" descr="https://im3-tub-ru.yandex.net/i?id=18d621f194b7f98815f08213fd241fa2&amp;n=33&amp;h=190&amp;w=190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AutoShape 2" descr="http://www.govvrn.ru/wps/wcm/connect/0a23ca6b-e6a2-48b3-ab1d-c7c68b142207/srk.gif?MOD=AJPERES&amp;CACHEID=0a23ca6b-e6a2-48b3-ab1d-c7c68b142207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AutoShape 4" descr="https://im1-tub-ru.yandex.net/i?id=a02a1669e6bf74e816d9bf3ccc72eef3&amp;n=33&amp;h=215&amp;w=36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AutoShape 7" descr="http://shusharina.16mb.com/13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AutoShape 11" descr="http://computouchinc.com/wp-content/uploads/2015/03/13541606_l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" name="Picture 8" descr="C:\Users\bryzgalova\Desktop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9540" y="1268761"/>
            <a:ext cx="428628" cy="426791"/>
          </a:xfrm>
          <a:prstGeom prst="rect">
            <a:avLst/>
          </a:prstGeom>
          <a:noFill/>
        </p:spPr>
      </p:pic>
      <p:pic>
        <p:nvPicPr>
          <p:cNvPr id="55" name="Picture 8" descr="C:\Users\bryzgalova\Desktop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504" y="3722290"/>
            <a:ext cx="428628" cy="426791"/>
          </a:xfrm>
          <a:prstGeom prst="rect">
            <a:avLst/>
          </a:prstGeom>
          <a:noFill/>
        </p:spPr>
      </p:pic>
      <p:sp>
        <p:nvSpPr>
          <p:cNvPr id="51" name="Прямоугольник с двумя скругленными противолежащими углами 50"/>
          <p:cNvSpPr/>
          <p:nvPr/>
        </p:nvSpPr>
        <p:spPr>
          <a:xfrm>
            <a:off x="2279576" y="1346468"/>
            <a:ext cx="2428892" cy="714380"/>
          </a:xfrm>
          <a:prstGeom prst="round2DiagRect">
            <a:avLst>
              <a:gd name="adj1" fmla="val 31699"/>
              <a:gd name="adj2" fmla="val 0"/>
            </a:avLst>
          </a:prstGeom>
          <a:solidFill>
            <a:srgbClr val="D7E5F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Оказание финансовой поддержки</a:t>
            </a:r>
            <a:endParaRPr lang="ru-RU" sz="15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 rot="10800000" flipV="1">
            <a:off x="1991544" y="2276871"/>
            <a:ext cx="3168352" cy="1224136"/>
          </a:xfrm>
          <a:prstGeom prst="rect">
            <a:avLst/>
          </a:prstGeom>
          <a:solidFill>
            <a:schemeClr val="accent5">
              <a:lumMod val="20000"/>
              <a:lumOff val="80000"/>
              <a:alpha val="26000"/>
            </a:schemeClr>
          </a:solidFill>
          <a:ln w="28575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Arial" charset="0"/>
                <a:cs typeface="Calibri" pitchFamily="34" charset="0"/>
              </a:rPr>
              <a:t>Субсидии (за счет бюджетных ассигнований федерального бюджета, бюджета Мурманской области, местных бюджетов) предоставляются </a:t>
            </a:r>
            <a:r>
              <a:rPr lang="ru-RU" sz="1200" b="1" u="sng" dirty="0">
                <a:solidFill>
                  <a:schemeClr val="tx1"/>
                </a:solidFill>
                <a:latin typeface="Arial" charset="0"/>
                <a:cs typeface="Calibri" pitchFamily="34" charset="0"/>
              </a:rPr>
              <a:t>на срок не менее двух лет</a:t>
            </a:r>
          </a:p>
        </p:txBody>
      </p:sp>
      <p:sp>
        <p:nvSpPr>
          <p:cNvPr id="52" name="Прямоугольник с двумя скругленными противолежащими углами 51"/>
          <p:cNvSpPr/>
          <p:nvPr/>
        </p:nvSpPr>
        <p:spPr>
          <a:xfrm>
            <a:off x="7536160" y="1340768"/>
            <a:ext cx="2428892" cy="714380"/>
          </a:xfrm>
          <a:prstGeom prst="round2DiagRect">
            <a:avLst>
              <a:gd name="adj1" fmla="val 31699"/>
              <a:gd name="adj2" fmla="val 0"/>
            </a:avLst>
          </a:prstGeom>
          <a:solidFill>
            <a:srgbClr val="D7E5F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Оказание имущественной поддержки</a:t>
            </a:r>
            <a:endParaRPr lang="ru-RU" sz="15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 rot="10800000" flipV="1">
            <a:off x="7320136" y="2276872"/>
            <a:ext cx="2880320" cy="1224136"/>
          </a:xfrm>
          <a:prstGeom prst="rect">
            <a:avLst/>
          </a:prstGeom>
          <a:solidFill>
            <a:schemeClr val="accent5">
              <a:lumMod val="20000"/>
              <a:lumOff val="80000"/>
              <a:alpha val="26000"/>
            </a:schemeClr>
          </a:solidFill>
          <a:ln w="28575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Arial" charset="0"/>
                <a:cs typeface="Calibri" pitchFamily="34" charset="0"/>
              </a:rPr>
              <a:t>Меры имущественной поддержки предоставляются </a:t>
            </a:r>
            <a:r>
              <a:rPr lang="ru-RU" sz="1200" b="1" u="sng" dirty="0">
                <a:solidFill>
                  <a:schemeClr val="tx1"/>
                </a:solidFill>
                <a:latin typeface="Arial" charset="0"/>
                <a:cs typeface="Calibri" pitchFamily="34" charset="0"/>
              </a:rPr>
              <a:t>на срок не менее двух лет</a:t>
            </a:r>
            <a:endParaRPr lang="ru-RU" sz="1200" b="1" dirty="0">
              <a:solidFill>
                <a:schemeClr val="tx1"/>
              </a:solidFill>
              <a:latin typeface="Arial" charset="0"/>
              <a:cs typeface="Calibri" pitchFamily="34" charset="0"/>
            </a:endParaRPr>
          </a:p>
        </p:txBody>
      </p:sp>
      <p:pic>
        <p:nvPicPr>
          <p:cNvPr id="56" name="Рисунок 55" descr="ис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7928" y="1794946"/>
            <a:ext cx="1542852" cy="1634055"/>
          </a:xfrm>
          <a:prstGeom prst="rect">
            <a:avLst/>
          </a:prstGeom>
        </p:spPr>
      </p:pic>
      <p:sp>
        <p:nvSpPr>
          <p:cNvPr id="57" name="Прямоугольник с двумя скругленными противолежащими углами 56"/>
          <p:cNvSpPr/>
          <p:nvPr/>
        </p:nvSpPr>
        <p:spPr>
          <a:xfrm>
            <a:off x="1988124" y="3794740"/>
            <a:ext cx="2428892" cy="714380"/>
          </a:xfrm>
          <a:prstGeom prst="round2DiagRect">
            <a:avLst>
              <a:gd name="adj1" fmla="val 31699"/>
              <a:gd name="adj2" fmla="val 0"/>
            </a:avLst>
          </a:prstGeom>
          <a:solidFill>
            <a:srgbClr val="D7E5F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Приоритет в конкурсных процедурах</a:t>
            </a:r>
            <a:endParaRPr lang="ru-RU" sz="15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 rot="10800000" flipV="1">
            <a:off x="1919535" y="4725144"/>
            <a:ext cx="2592288" cy="1944216"/>
          </a:xfrm>
          <a:prstGeom prst="rect">
            <a:avLst/>
          </a:prstGeom>
          <a:solidFill>
            <a:schemeClr val="accent5">
              <a:lumMod val="20000"/>
              <a:lumOff val="80000"/>
              <a:alpha val="26000"/>
            </a:schemeClr>
          </a:solidFill>
          <a:ln w="28575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50" b="1" dirty="0">
                <a:solidFill>
                  <a:schemeClr val="tx1"/>
                </a:solidFill>
                <a:latin typeface="Arial" charset="0"/>
                <a:cs typeface="Calibri" pitchFamily="34" charset="0"/>
              </a:rPr>
              <a:t>Право на приоритетное получение мер поддержки в порядке, установленном федеральными законами, иными нормативными правовыми актами Российской Федерации, а также нормативными правовыми актами Мурманской области и муниципальными правовыми актами</a:t>
            </a:r>
          </a:p>
        </p:txBody>
      </p:sp>
      <p:grpSp>
        <p:nvGrpSpPr>
          <p:cNvPr id="60" name="Группа 107"/>
          <p:cNvGrpSpPr>
            <a:grpSpLocks/>
          </p:cNvGrpSpPr>
          <p:nvPr/>
        </p:nvGrpSpPr>
        <p:grpSpPr bwMode="auto">
          <a:xfrm>
            <a:off x="10128448" y="6457929"/>
            <a:ext cx="610994" cy="401019"/>
            <a:chOff x="8605048" y="6478809"/>
            <a:chExt cx="538984" cy="288739"/>
          </a:xfrm>
        </p:grpSpPr>
        <p:sp>
          <p:nvSpPr>
            <p:cNvPr id="62" name="Овал 61"/>
            <p:cNvSpPr/>
            <p:nvPr/>
          </p:nvSpPr>
          <p:spPr>
            <a:xfrm>
              <a:off x="8605048" y="6481982"/>
              <a:ext cx="467547" cy="28556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>
                  <a:solidFill>
                    <a:schemeClr val="tx1"/>
                  </a:solidFill>
                </a:rPr>
                <a:t>20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  <p:sp>
          <p:nvSpPr>
            <p:cNvPr id="63" name="TextBox 28"/>
            <p:cNvSpPr txBox="1">
              <a:spLocks noChangeArrowheads="1"/>
            </p:cNvSpPr>
            <p:nvPr/>
          </p:nvSpPr>
          <p:spPr bwMode="auto">
            <a:xfrm>
              <a:off x="8715407" y="6478809"/>
              <a:ext cx="428625" cy="221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 sz="1400" dirty="0"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76" name="Прямоугольник 75"/>
          <p:cNvSpPr/>
          <p:nvPr/>
        </p:nvSpPr>
        <p:spPr>
          <a:xfrm rot="10800000" flipV="1">
            <a:off x="1523996" y="714357"/>
            <a:ext cx="9144001" cy="410388"/>
          </a:xfrm>
          <a:prstGeom prst="rect">
            <a:avLst/>
          </a:prstGeom>
          <a:solidFill>
            <a:srgbClr val="DD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Оказание поддержки осуществляется в следующих формах:</a:t>
            </a:r>
            <a:endParaRPr lang="ru-RU" sz="1600" b="1" i="1" dirty="0">
              <a:solidFill>
                <a:schemeClr val="tx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1666844" y="1124744"/>
            <a:ext cx="8858312" cy="71438"/>
          </a:xfrm>
          <a:prstGeom prst="rect">
            <a:avLst/>
          </a:prstGeom>
          <a:solidFill>
            <a:srgbClr val="D7D7D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/>
          </a:p>
        </p:txBody>
      </p:sp>
      <p:sp>
        <p:nvSpPr>
          <p:cNvPr id="78" name="Прямоугольник с двумя скругленными противолежащими углами 77"/>
          <p:cNvSpPr/>
          <p:nvPr/>
        </p:nvSpPr>
        <p:spPr>
          <a:xfrm>
            <a:off x="4799856" y="3789040"/>
            <a:ext cx="2428892" cy="714380"/>
          </a:xfrm>
          <a:prstGeom prst="round2DiagRect">
            <a:avLst>
              <a:gd name="adj1" fmla="val 31699"/>
              <a:gd name="adj2" fmla="val 0"/>
            </a:avLst>
          </a:prstGeom>
          <a:solidFill>
            <a:srgbClr val="D7E5F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Информационная поддержка</a:t>
            </a:r>
            <a:endParaRPr lang="ru-RU" sz="15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 rot="10800000" flipV="1">
            <a:off x="4727848" y="4725144"/>
            <a:ext cx="2520280" cy="1944216"/>
          </a:xfrm>
          <a:prstGeom prst="rect">
            <a:avLst/>
          </a:prstGeom>
          <a:solidFill>
            <a:schemeClr val="accent5">
              <a:lumMod val="20000"/>
              <a:lumOff val="80000"/>
              <a:alpha val="26000"/>
            </a:schemeClr>
          </a:solidFill>
          <a:ln w="28575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Arial" charset="0"/>
                <a:cs typeface="Calibri" pitchFamily="34" charset="0"/>
              </a:rPr>
              <a:t>Осуществляется органами государственной власти и органами местного самоуправления региона путем предоставления организациями (СМИ, редакции) бесплатного эфирного времени, бесплатной печатной площади, размещения информационных материалов СО НКО в сети Интернет</a:t>
            </a:r>
          </a:p>
        </p:txBody>
      </p:sp>
      <p:pic>
        <p:nvPicPr>
          <p:cNvPr id="81" name="Picture 8" descr="C:\Users\bryzgalova\Desktop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2144" y="3717033"/>
            <a:ext cx="428628" cy="426791"/>
          </a:xfrm>
          <a:prstGeom prst="rect">
            <a:avLst/>
          </a:prstGeom>
          <a:noFill/>
        </p:spPr>
      </p:pic>
      <p:sp>
        <p:nvSpPr>
          <p:cNvPr id="83" name="Прямоугольник с двумя скругленными противолежащими углами 82"/>
          <p:cNvSpPr/>
          <p:nvPr/>
        </p:nvSpPr>
        <p:spPr>
          <a:xfrm>
            <a:off x="7752184" y="3789040"/>
            <a:ext cx="2428892" cy="714380"/>
          </a:xfrm>
          <a:prstGeom prst="round2DiagRect">
            <a:avLst>
              <a:gd name="adj1" fmla="val 31699"/>
              <a:gd name="adj2" fmla="val 0"/>
            </a:avLst>
          </a:prstGeom>
          <a:solidFill>
            <a:srgbClr val="D7E5F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defRPr/>
            </a:pPr>
            <a:r>
              <a:rPr lang="ru-RU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Поддержка в области подготовки, дополнительного профессионального образования</a:t>
            </a:r>
          </a:p>
        </p:txBody>
      </p:sp>
      <p:sp>
        <p:nvSpPr>
          <p:cNvPr id="84" name="Прямоугольник 83"/>
          <p:cNvSpPr/>
          <p:nvPr/>
        </p:nvSpPr>
        <p:spPr>
          <a:xfrm rot="10800000" flipV="1">
            <a:off x="7536160" y="4725144"/>
            <a:ext cx="2808312" cy="1944216"/>
          </a:xfrm>
          <a:prstGeom prst="rect">
            <a:avLst/>
          </a:prstGeom>
          <a:solidFill>
            <a:schemeClr val="accent5">
              <a:lumMod val="20000"/>
              <a:lumOff val="80000"/>
              <a:alpha val="26000"/>
            </a:schemeClr>
          </a:solidFill>
          <a:ln w="28575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Arial" charset="0"/>
                <a:cs typeface="Calibri" pitchFamily="34" charset="0"/>
              </a:rPr>
              <a:t>Осуществляется органами государственной власти и органами местного самоуправления региона путем организации и содействия в организации подготовки, профессиональной переподготовки и повышения квалификации работников и добровольцев (волонтеров) СО НКО (по запросам), а также проведения обучающих, научных и практических мероприятий.</a:t>
            </a:r>
          </a:p>
        </p:txBody>
      </p:sp>
    </p:spTree>
    <p:extLst>
      <p:ext uri="{BB962C8B-B14F-4D97-AF65-F5344CB8AC3E}">
        <p14:creationId xmlns:p14="http://schemas.microsoft.com/office/powerpoint/2010/main" val="324503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000" y="679417"/>
            <a:ext cx="10571998" cy="970450"/>
          </a:xfrm>
        </p:spPr>
        <p:txBody>
          <a:bodyPr/>
          <a:lstStyle/>
          <a:p>
            <a:pPr eaLnBrk="0" hangingPunct="0"/>
            <a:r>
              <a:rPr lang="ru-RU" sz="3200" dirty="0">
                <a:solidFill>
                  <a:schemeClr val="tx2"/>
                </a:solidFill>
              </a:rPr>
              <a:t>Подходы к разработке методики оценки эффективности государственных программ поддержки некоммерческих организаций</a:t>
            </a:r>
            <a:endParaRPr lang="en-US" altLang="ru-RU" sz="18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5964" y="1915108"/>
            <a:ext cx="10071977" cy="494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Классификация программ поддержки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НКО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уровню субъектов поддержки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(федеральные органы власти, органы власти региона, органы местного самоуправления)</a:t>
            </a:r>
          </a:p>
          <a:p>
            <a:pPr marL="355600" indent="-3556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механизму поддержки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(конкурсы на получение субсидий, целевое внеконкурсное финансирование – адресная поддержка по заявочному принципу)</a:t>
            </a:r>
          </a:p>
          <a:p>
            <a:pPr marL="355600" indent="-3556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поддержки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(финансовая, имущественная, информационно-консультационная и др.)</a:t>
            </a:r>
          </a:p>
          <a:p>
            <a:pPr marL="355600" indent="-3556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специфике получателя поддержки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(направление деятельности, организационно-правовая форма и др.)</a:t>
            </a:r>
          </a:p>
          <a:p>
            <a:pPr algn="ctr">
              <a:defRPr/>
            </a:pP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9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000" y="1506731"/>
            <a:ext cx="10571998" cy="970450"/>
          </a:xfrm>
        </p:spPr>
        <p:txBody>
          <a:bodyPr/>
          <a:lstStyle/>
          <a:p>
            <a:r>
              <a:rPr lang="ru-RU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Методика оценки эффективности государственных программ поддержки некоммерческих организаций</a:t>
            </a:r>
            <a:br>
              <a:rPr lang="ru-RU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4217" y="2105476"/>
            <a:ext cx="1148778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 методики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оценивает программу на стадии разработки и принятия программы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структурных элементов текстовой части программы на предмет того, насколько четко и ясно они сформулированы, логически связаны между собой.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оцениваемыми элементами являются: цель, задачи, мероприятия программы, целевые показатели, распределение средств поддержки, открытость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прозрачность программы.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Применим для всех форм государственной поддержки некоммерческих организаций, являющихся государственными программами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федерального, регионального и муниципального уровней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 методики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программы на стадии реализации. Критерии, содержащиеся в этом разделе,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 для оценки всех форм государственной поддержки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для государственных программ и для механизмов поддержки некоммерческих организаций, не являющихся государственными программами, например, для «президентских грантов».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данного этапа производится оценка процедур предоставления субсидий, как на конкурсной основе, так и адресной, оценивается уровень открытости и прозрачности поддержки некоммерческих организаций и процедуры распределения средств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Универсален для оценки всех форм государственной поддержки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 методики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оценка результативности программы.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данного раздела оценивается процедура отчетности: наличие отчетов, открытость и доступность отчетности, общественные результаты реализации полученной субсидии или гранта, направление докладов о реализации программы поддержки некоммерческих организаций в вышестоящие органы. 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Применим для всех форм государственной поддержки некоммерческих организаций, предусматривающих процедуру отчетности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0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410" y="1405131"/>
            <a:ext cx="10571998" cy="970450"/>
          </a:xfrm>
        </p:spPr>
        <p:txBody>
          <a:bodyPr/>
          <a:lstStyle/>
          <a:p>
            <a:r>
              <a:rPr lang="ru-RU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Критерии оценки эффективности государственных программ поддержки некоммерческих организаций</a:t>
            </a:r>
            <a:br>
              <a:rPr lang="ru-RU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Схема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9"/>
          <a:stretch>
            <a:fillRect/>
          </a:stretch>
        </p:blipFill>
        <p:spPr bwMode="auto">
          <a:xfrm>
            <a:off x="957942" y="2075542"/>
            <a:ext cx="9506858" cy="459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15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574" y="1189985"/>
            <a:ext cx="10583712" cy="975212"/>
          </a:xfrm>
        </p:spPr>
        <p:txBody>
          <a:bodyPr/>
          <a:lstStyle/>
          <a:p>
            <a:r>
              <a:rPr lang="ru-RU" dirty="0"/>
              <a:t>Основные полезные материалы и ссылки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829" y="2222287"/>
            <a:ext cx="11039457" cy="4425256"/>
          </a:xfrm>
        </p:spPr>
        <p:txBody>
          <a:bodyPr>
            <a:no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alt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civisbook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files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File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alt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sheregi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en-US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NKO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en-US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SMI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pdf</a:t>
            </a: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Взаимодействие НКО с органами государственной власти, местного самоуправления и СМИ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oprf.ru/files/1_2019dok/doklad_uchastie_NKO_socuslugi05112019.pdf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НКО  в оказании услуг  в социальной сфере (Специальный доклад ОПРФ)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vk.com/</a:t>
            </a:r>
            <a:r>
              <a:rPr lang="ru-RU" alt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rcsonko</a:t>
            </a: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Региональный Ресурсный центр по поддержке СО НКО Мурманской области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vsekonkursy.ru/</a:t>
            </a: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Все конкурсы, гранты, стипендии и конференции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grants</a:t>
            </a: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.culture.ru/- Общероссийская база конкурсов и грантов в области культуры и искусства.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grant.myrosmol.ru/  - информация обо всех конкурсах и грантах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myrosmol.ru</a:t>
            </a: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- Регистрация на портале </a:t>
            </a:r>
            <a:r>
              <a:rPr lang="ru-RU" alt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РОСМОЛОДЕЖи</a:t>
            </a: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участие в предлагаемых проектах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ru-RU" alt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добровольцыроссии.рф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Платформа для создания записи добровольцев на мероприятия и формирования электронных волонтерских книжек. Конкурс на предоставление субсидий из федерального бюджета на проведение мероприятий по содействию добровольчеству. 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todogood.com/</a:t>
            </a: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Платформа о </a:t>
            </a:r>
            <a:r>
              <a:rPr lang="ru-RU" alt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волонтёрстве</a:t>
            </a: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 BONO</a:t>
            </a: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(бесплатное оказание специфических профессиональных услуг)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http://президентскиегранты.рф  Возможность познакомиться с примерами описания проектов 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https://онлайнкурсы.президентскиегранты.рф/  10 уроков по проектированию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3075" y="10750550"/>
            <a:ext cx="1671320" cy="53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6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632" y="2286000"/>
            <a:ext cx="4382521" cy="2007789"/>
          </a:xfrm>
        </p:spPr>
        <p:txBody>
          <a:bodyPr/>
          <a:lstStyle/>
          <a:p>
            <a:r>
              <a:rPr lang="ru-RU" sz="3600" dirty="0"/>
              <a:t>Родина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Ольга </a:t>
            </a:r>
            <a:r>
              <a:rPr lang="ru-RU" sz="3600" dirty="0"/>
              <a:t>Александровна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6"/>
          </p:nvPr>
        </p:nvSpPr>
        <p:spPr>
          <a:xfrm>
            <a:off x="6214058" y="2387600"/>
            <a:ext cx="4880300" cy="2295525"/>
          </a:xfrm>
        </p:spPr>
        <p:txBody>
          <a:bodyPr>
            <a:normAutofit/>
          </a:bodyPr>
          <a:lstStyle/>
          <a:p>
            <a:r>
              <a:rPr lang="pt-BR" sz="3200" b="1" dirty="0"/>
              <a:t>ovrono@mail.ru </a:t>
            </a:r>
            <a:endParaRPr lang="ru-RU" sz="3200" b="1" dirty="0" smtClean="0"/>
          </a:p>
          <a:p>
            <a:r>
              <a:rPr lang="pt-BR" sz="3200" b="1" dirty="0" smtClean="0"/>
              <a:t> </a:t>
            </a:r>
            <a:r>
              <a:rPr lang="pt-BR" sz="3200" b="1" dirty="0"/>
              <a:t>+7 (911) </a:t>
            </a:r>
            <a:r>
              <a:rPr lang="pt-BR" sz="3200" b="1" dirty="0" smtClean="0"/>
              <a:t>883–73-70</a:t>
            </a:r>
            <a:endParaRPr lang="ru-RU" sz="3200" b="1" dirty="0" smtClean="0"/>
          </a:p>
          <a:p>
            <a:r>
              <a:rPr lang="pt-BR" sz="3200" b="1" dirty="0" smtClean="0"/>
              <a:t>vk.com/ovrono</a:t>
            </a:r>
            <a:endParaRPr lang="ru-RU" sz="32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1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29" y="-1"/>
            <a:ext cx="11785600" cy="1886857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В чем нужно разобраться, чтобы у взаимодействия СО НКО и Муниципалитетов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был результат?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31452" y="1907834"/>
            <a:ext cx="6137320" cy="864281"/>
          </a:xfrm>
        </p:spPr>
        <p:txBody>
          <a:bodyPr/>
          <a:lstStyle/>
          <a:p>
            <a:r>
              <a:rPr lang="ru-RU" sz="2400" b="1" dirty="0" smtClean="0"/>
              <a:t>Куда мы идем, когда у нас появляется проблема в жизни?</a:t>
            </a:r>
            <a:endParaRPr lang="ru-RU" sz="24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98" y="3296575"/>
            <a:ext cx="3006493" cy="310991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7414" y="5915888"/>
            <a:ext cx="5194583" cy="576262"/>
          </a:xfrm>
        </p:spPr>
        <p:txBody>
          <a:bodyPr/>
          <a:lstStyle/>
          <a:p>
            <a:r>
              <a:rPr lang="ru-RU" sz="2400" b="1" dirty="0" smtClean="0"/>
              <a:t>Встретиться с людьми, мнению которых мы доверяем!</a:t>
            </a:r>
            <a:endParaRPr lang="ru-RU" sz="2400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50" y="2339975"/>
            <a:ext cx="4146550" cy="3109913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4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001" y="1533832"/>
            <a:ext cx="10572000" cy="1396779"/>
          </a:xfrm>
        </p:spPr>
        <p:txBody>
          <a:bodyPr/>
          <a:lstStyle/>
          <a:p>
            <a:pPr algn="ctr"/>
            <a:r>
              <a:rPr lang="ru-RU" dirty="0" smtClean="0"/>
              <a:t>Интеллектуальное кафе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0001" y="5109553"/>
            <a:ext cx="10572000" cy="1296934"/>
          </a:xfrm>
        </p:spPr>
        <p:txBody>
          <a:bodyPr>
            <a:noAutofit/>
          </a:bodyPr>
          <a:lstStyle/>
          <a:p>
            <a:r>
              <a:rPr lang="ru-RU" sz="2800" b="1" dirty="0"/>
              <a:t>В чем нужно разобраться, чтобы у взаимодействия </a:t>
            </a:r>
            <a:endParaRPr lang="ru-RU" sz="2800" b="1" dirty="0" smtClean="0"/>
          </a:p>
          <a:p>
            <a:r>
              <a:rPr lang="ru-RU" sz="2800" b="1" dirty="0" smtClean="0"/>
              <a:t>СО </a:t>
            </a:r>
            <a:r>
              <a:rPr lang="ru-RU" sz="2800" b="1" dirty="0"/>
              <a:t>НКО и Муниципалитетов </a:t>
            </a:r>
            <a:r>
              <a:rPr lang="ru-RU" sz="2800" b="1" dirty="0" smtClean="0"/>
              <a:t>был </a:t>
            </a:r>
            <a:r>
              <a:rPr lang="ru-RU" sz="2800" b="1" dirty="0"/>
              <a:t>результат?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62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наши жители РАЗНЫЕ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2" descr="Похожее изображение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99774"/>
            <a:ext cx="7387771" cy="4717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77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143" y="156902"/>
            <a:ext cx="11091712" cy="970450"/>
          </a:xfrm>
        </p:spPr>
        <p:txBody>
          <a:bodyPr/>
          <a:lstStyle/>
          <a:p>
            <a:r>
              <a:rPr lang="ru-RU" sz="2800" dirty="0"/>
              <a:t>Эволюция форм работы от традиций к </a:t>
            </a:r>
            <a:r>
              <a:rPr lang="ru-RU" sz="2800" dirty="0" smtClean="0"/>
              <a:t>современности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4834" y="2279377"/>
            <a:ext cx="10554574" cy="3636511"/>
          </a:xfrm>
        </p:spPr>
        <p:txBody>
          <a:bodyPr>
            <a:normAutofit fontScale="85000" lnSpcReduction="10000"/>
          </a:bodyPr>
          <a:lstStyle/>
          <a:p>
            <a:r>
              <a:rPr lang="ru-RU" sz="3000" b="1" dirty="0" smtClean="0">
                <a:solidFill>
                  <a:srgbClr val="FF0000"/>
                </a:solidFill>
              </a:rPr>
              <a:t>Информационно-аналитические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400" dirty="0" smtClean="0"/>
              <a:t>(</a:t>
            </a:r>
            <a:r>
              <a:rPr lang="ru-RU" sz="2400" dirty="0"/>
              <a:t>семинары, опросы</a:t>
            </a:r>
            <a:r>
              <a:rPr lang="ru-RU" sz="2400" dirty="0" smtClean="0"/>
              <a:t>..………….тренинги, </a:t>
            </a:r>
            <a:r>
              <a:rPr lang="ru-RU" sz="2400" b="1" dirty="0" err="1" smtClean="0"/>
              <a:t>форсайт</a:t>
            </a:r>
            <a:r>
              <a:rPr lang="ru-RU" sz="2400" b="1" dirty="0" smtClean="0"/>
              <a:t>-сессии</a:t>
            </a:r>
            <a:r>
              <a:rPr lang="ru-RU" sz="2400" dirty="0"/>
              <a:t>)</a:t>
            </a:r>
          </a:p>
          <a:p>
            <a:r>
              <a:rPr lang="ru-RU" sz="3000" b="1" dirty="0">
                <a:solidFill>
                  <a:srgbClr val="FF0000"/>
                </a:solidFill>
              </a:rPr>
              <a:t>Досуговые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400" dirty="0" smtClean="0"/>
              <a:t>(</a:t>
            </a:r>
            <a:r>
              <a:rPr lang="ru-RU" sz="2400" dirty="0" err="1"/>
              <a:t>праздн</a:t>
            </a:r>
            <a:r>
              <a:rPr lang="ru-RU" sz="2400" dirty="0"/>
              <a:t>. мероприятия, игровой, спорт. досуг…….,</a:t>
            </a:r>
            <a:r>
              <a:rPr lang="ru-RU" sz="2400" b="1" dirty="0" smtClean="0"/>
              <a:t>настольные игры</a:t>
            </a:r>
            <a:r>
              <a:rPr lang="ru-RU" sz="2400" b="1" dirty="0"/>
              <a:t>, балы</a:t>
            </a:r>
            <a:r>
              <a:rPr lang="ru-RU" sz="2400" dirty="0"/>
              <a:t>)</a:t>
            </a:r>
          </a:p>
          <a:p>
            <a:r>
              <a:rPr lang="ru-RU" sz="3000" b="1" dirty="0" smtClean="0">
                <a:solidFill>
                  <a:srgbClr val="FF0000"/>
                </a:solidFill>
              </a:rPr>
              <a:t>Познавательные</a:t>
            </a:r>
          </a:p>
          <a:p>
            <a:pPr marL="0" indent="0">
              <a:buNone/>
            </a:pPr>
            <a:r>
              <a:rPr lang="ru-RU" sz="2400" dirty="0" smtClean="0"/>
              <a:t>(</a:t>
            </a:r>
            <a:r>
              <a:rPr lang="ru-RU" sz="2400" dirty="0"/>
              <a:t>лекции, семинары………. </a:t>
            </a:r>
            <a:r>
              <a:rPr lang="ru-RU" sz="2400" b="1" dirty="0" err="1"/>
              <a:t>брейн</a:t>
            </a:r>
            <a:r>
              <a:rPr lang="ru-RU" sz="2400" b="1" dirty="0"/>
              <a:t>, живая </a:t>
            </a:r>
            <a:r>
              <a:rPr lang="ru-RU" sz="2400" b="1" dirty="0" smtClean="0"/>
              <a:t>библиотека, событийный </a:t>
            </a:r>
            <a:r>
              <a:rPr lang="ru-RU" sz="2400" b="1" dirty="0"/>
              <a:t>туризм</a:t>
            </a:r>
            <a:r>
              <a:rPr lang="ru-RU" sz="2400" dirty="0"/>
              <a:t>)</a:t>
            </a:r>
          </a:p>
          <a:p>
            <a:r>
              <a:rPr lang="ru-RU" sz="3000" b="1" dirty="0">
                <a:solidFill>
                  <a:srgbClr val="FF0000"/>
                </a:solidFill>
              </a:rPr>
              <a:t>Наглядно-информационные </a:t>
            </a:r>
            <a:endParaRPr lang="ru-RU" sz="3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400" dirty="0" smtClean="0"/>
              <a:t>(</a:t>
            </a:r>
            <a:r>
              <a:rPr lang="ru-RU" sz="2400" dirty="0"/>
              <a:t>плакаты, листовки,….…....</a:t>
            </a:r>
            <a:r>
              <a:rPr lang="ru-RU" sz="2400" b="1" dirty="0" err="1"/>
              <a:t>инфографика</a:t>
            </a:r>
            <a:r>
              <a:rPr lang="ru-RU" sz="2400" b="1" dirty="0"/>
              <a:t>, </a:t>
            </a:r>
            <a:r>
              <a:rPr lang="ru-RU" sz="2400" b="1" dirty="0" smtClean="0"/>
              <a:t>социальные сети</a:t>
            </a:r>
            <a:r>
              <a:rPr lang="ru-RU" sz="2400" dirty="0"/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51" y="189134"/>
            <a:ext cx="9306457" cy="6781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366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7408" y="3768246"/>
            <a:ext cx="10572000" cy="2971051"/>
          </a:xfrm>
        </p:spPr>
        <p:txBody>
          <a:bodyPr/>
          <a:lstStyle/>
          <a:p>
            <a:r>
              <a:rPr lang="ru-RU" dirty="0">
                <a:solidFill>
                  <a:srgbClr val="23CABF"/>
                </a:solidFill>
              </a:rPr>
              <a:t>Эволюция форм работы от традиций к современности</a:t>
            </a:r>
            <a:endParaRPr lang="ru-RU" dirty="0">
              <a:solidFill>
                <a:srgbClr val="23CAB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5688" y="614514"/>
            <a:ext cx="3049261" cy="11521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Организация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медиа-тек, цифровых проектов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32740" y="588498"/>
            <a:ext cx="3049261" cy="11521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Проектный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метод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88159" y="-4340"/>
            <a:ext cx="3049261" cy="11521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Семейные клубы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6273" y="3268070"/>
            <a:ext cx="3049261" cy="11521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Интерактивные игры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74539" y="3737698"/>
            <a:ext cx="3049261" cy="11521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Совместные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мероприятия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12112" y="3268070"/>
            <a:ext cx="3049261" cy="11521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Социальные сети, интернет-пространство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500221" y="1789576"/>
            <a:ext cx="3593772" cy="158417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Новые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формы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работы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145312">
            <a:off x="7571828" y="2828667"/>
            <a:ext cx="970015" cy="373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9763299">
            <a:off x="7509395" y="1466176"/>
            <a:ext cx="970014" cy="373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2666087">
            <a:off x="3862797" y="1645261"/>
            <a:ext cx="970014" cy="373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8880422">
            <a:off x="3861324" y="3038138"/>
            <a:ext cx="970014" cy="373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6119150" y="3241706"/>
            <a:ext cx="360040" cy="5648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6200000">
            <a:off x="6119149" y="1196285"/>
            <a:ext cx="360040" cy="5649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89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>
                <a:solidFill>
                  <a:srgbClr val="FF0000"/>
                </a:solidFill>
              </a:rPr>
              <a:t>Двигатель </a:t>
            </a:r>
            <a:r>
              <a:rPr lang="ru-RU" sz="4400" dirty="0" smtClean="0">
                <a:solidFill>
                  <a:srgbClr val="FF0000"/>
                </a:solidFill>
              </a:rPr>
              <a:t>прогресса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5883" y="2129314"/>
            <a:ext cx="39070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/>
              <a:t>составная часть </a:t>
            </a:r>
            <a:r>
              <a:rPr lang="ru-RU" sz="3600" b="1" dirty="0" smtClean="0"/>
              <a:t>большой программы</a:t>
            </a:r>
            <a:r>
              <a:rPr lang="ru-RU" sz="3600" b="1" dirty="0"/>
              <a:t>, </a:t>
            </a:r>
            <a:r>
              <a:rPr lang="ru-RU" sz="3600" b="1" dirty="0" smtClean="0"/>
              <a:t>(Волонтеры Победы, </a:t>
            </a:r>
            <a:r>
              <a:rPr lang="ru-RU" sz="3600" b="1" dirty="0"/>
              <a:t>РДШ, </a:t>
            </a:r>
            <a:r>
              <a:rPr lang="ru-RU" sz="3600" b="1" dirty="0" err="1" smtClean="0"/>
              <a:t>Юнармия</a:t>
            </a:r>
            <a:r>
              <a:rPr lang="ru-RU" sz="3600" b="1" dirty="0" smtClean="0"/>
              <a:t> и пр.)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17654" y="2129314"/>
            <a:ext cx="654346" cy="443198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</a:t>
            </a:r>
          </a:p>
          <a:p>
            <a:r>
              <a:rPr lang="ru-RU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Р</a:t>
            </a:r>
          </a:p>
          <a:p>
            <a:r>
              <a:rPr lang="ru-RU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О</a:t>
            </a:r>
          </a:p>
          <a:p>
            <a:endParaRPr lang="ru-RU" sz="1050" dirty="0"/>
          </a:p>
          <a:p>
            <a:r>
              <a:rPr lang="ru-RU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Е</a:t>
            </a:r>
          </a:p>
          <a:p>
            <a:r>
              <a:rPr lang="ru-RU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К</a:t>
            </a:r>
          </a:p>
          <a:p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Т</a:t>
            </a:r>
          </a:p>
        </p:txBody>
      </p:sp>
      <p:sp>
        <p:nvSpPr>
          <p:cNvPr id="8" name="Двойная стрелка влево/вправо 7"/>
          <p:cNvSpPr/>
          <p:nvPr/>
        </p:nvSpPr>
        <p:spPr>
          <a:xfrm>
            <a:off x="5195407" y="3837474"/>
            <a:ext cx="1872208" cy="576064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67615" y="2129314"/>
            <a:ext cx="4723782" cy="424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самостоятельный вариант решения локальной проблемы, адресованный конкретной аудитории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3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491</TotalTime>
  <Words>1024</Words>
  <Application>Microsoft Office PowerPoint</Application>
  <PresentationFormat>Широкоэкранный</PresentationFormat>
  <Paragraphs>170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 Unicode MS</vt:lpstr>
      <vt:lpstr>Arial</vt:lpstr>
      <vt:lpstr>Arial Black</vt:lpstr>
      <vt:lpstr>Calibri</vt:lpstr>
      <vt:lpstr>Century Gothic</vt:lpstr>
      <vt:lpstr>Times New Roman</vt:lpstr>
      <vt:lpstr>Wingdings</vt:lpstr>
      <vt:lpstr>Wingdings 2</vt:lpstr>
      <vt:lpstr>Цитаты</vt:lpstr>
      <vt:lpstr>Муниципалитет и НКО</vt:lpstr>
      <vt:lpstr>ДАВАЙТЕ ПРОЯСНИМ</vt:lpstr>
      <vt:lpstr>В чем нужно разобраться, чтобы у взаимодействия СО НКО и Муниципалитетов  был результат?</vt:lpstr>
      <vt:lpstr>Интеллектуальное кафе</vt:lpstr>
      <vt:lpstr>Все наши жители РАЗНЫЕ</vt:lpstr>
      <vt:lpstr>Эволюция форм работы от традиций к современности</vt:lpstr>
      <vt:lpstr>Презентация PowerPoint</vt:lpstr>
      <vt:lpstr>Эволюция форм работы от традиций к современности</vt:lpstr>
      <vt:lpstr>Двигатель прогресса</vt:lpstr>
      <vt:lpstr>Презентация PowerPoint</vt:lpstr>
      <vt:lpstr>УЧАСТИЕ НКО В ОКАЗАНИИ УСЛУГ В СОЦИАЛЬНОЙ СФЕРЕ</vt:lpstr>
      <vt:lpstr>Презентация PowerPoint</vt:lpstr>
      <vt:lpstr>НП «КУЛЬТУРА»</vt:lpstr>
      <vt:lpstr>НП «ОБРАЗОВАНИЕ»</vt:lpstr>
      <vt:lpstr>НП «ЗДРАВООХРАНЕНИЕ»</vt:lpstr>
      <vt:lpstr>Презентация PowerPoint</vt:lpstr>
      <vt:lpstr>Положительный опыт взаимодействия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Подходы к разработке методики оценки эффективности государственных программ поддержки некоммерческих организаций</vt:lpstr>
      <vt:lpstr>Методика оценки эффективности государственных программ поддержки некоммерческих организаций </vt:lpstr>
      <vt:lpstr>Критерии оценки эффективности государственных программ поддержки некоммерческих организаций </vt:lpstr>
      <vt:lpstr>Основные полезные материалы и ссылки </vt:lpstr>
      <vt:lpstr>Родина  Ольга Александровна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Муниципалитет и НКО</dc:title>
  <dc:creator>ovrono</dc:creator>
  <cp:lastModifiedBy>ovrono</cp:lastModifiedBy>
  <cp:revision>16</cp:revision>
  <dcterms:created xsi:type="dcterms:W3CDTF">2019-11-28T13:19:48Z</dcterms:created>
  <dcterms:modified xsi:type="dcterms:W3CDTF">2019-11-29T05:45:34Z</dcterms:modified>
</cp:coreProperties>
</file>